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Noto Sans T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7BD1DF-B9BB-41D9-8403-D92414A346B5}">
  <a:tblStyle styleId="{707BD1DF-B9BB-41D9-8403-D92414A346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42" Type="http://schemas.openxmlformats.org/officeDocument/2006/relationships/font" Target="fonts/NotoSansTC-bold.fntdata"/><Relationship Id="rId41" Type="http://schemas.openxmlformats.org/officeDocument/2006/relationships/font" Target="fonts/NotoSansTC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oppi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italic.fntdata"/><Relationship Id="rId12" Type="http://schemas.openxmlformats.org/officeDocument/2006/relationships/slide" Target="slides/slide6.xml"/><Relationship Id="rId34" Type="http://schemas.openxmlformats.org/officeDocument/2006/relationships/font" Target="fonts/Poppins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12" Type="http://schemas.openxmlformats.org/officeDocument/2006/relationships/image" Target="../media/image37.png"/><Relationship Id="rId9" Type="http://schemas.openxmlformats.org/officeDocument/2006/relationships/image" Target="../media/image49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84.png"/><Relationship Id="rId7" Type="http://schemas.openxmlformats.org/officeDocument/2006/relationships/image" Target="../media/image44.png"/><Relationship Id="rId8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Relationship Id="rId7" Type="http://schemas.openxmlformats.org/officeDocument/2006/relationships/image" Target="../media/image46.png"/><Relationship Id="rId8" Type="http://schemas.openxmlformats.org/officeDocument/2006/relationships/image" Target="../media/image9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0.png"/><Relationship Id="rId5" Type="http://schemas.openxmlformats.org/officeDocument/2006/relationships/image" Target="../media/image87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Relationship Id="rId8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10" Type="http://schemas.openxmlformats.org/officeDocument/2006/relationships/image" Target="../media/image93.png"/><Relationship Id="rId9" Type="http://schemas.openxmlformats.org/officeDocument/2006/relationships/image" Target="../media/image7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1.pn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69.png"/><Relationship Id="rId10" Type="http://schemas.openxmlformats.org/officeDocument/2006/relationships/image" Target="../media/image99.png"/><Relationship Id="rId9" Type="http://schemas.openxmlformats.org/officeDocument/2006/relationships/image" Target="../media/image105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9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Relationship Id="rId5" Type="http://schemas.openxmlformats.org/officeDocument/2006/relationships/image" Target="../media/image89.png"/><Relationship Id="rId6" Type="http://schemas.openxmlformats.org/officeDocument/2006/relationships/image" Target="../media/image81.pn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7.png"/><Relationship Id="rId5" Type="http://schemas.openxmlformats.org/officeDocument/2006/relationships/image" Target="../media/image64.png"/><Relationship Id="rId6" Type="http://schemas.openxmlformats.org/officeDocument/2006/relationships/image" Target="../media/image102.png"/><Relationship Id="rId7" Type="http://schemas.openxmlformats.org/officeDocument/2006/relationships/image" Target="../media/image104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57.png"/><Relationship Id="rId7" Type="http://schemas.openxmlformats.org/officeDocument/2006/relationships/image" Target="../media/image88.png"/><Relationship Id="rId8" Type="http://schemas.openxmlformats.org/officeDocument/2006/relationships/image" Target="../media/image10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103.png"/><Relationship Id="rId8" Type="http://schemas.openxmlformats.org/officeDocument/2006/relationships/image" Target="../media/image10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33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59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3695700" y="2089844"/>
            <a:ext cx="4800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的進化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810000" y="3309044"/>
            <a:ext cx="457200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從「隨身助理」到「自主執行者」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810000" y="4272855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2025 年 11 月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8" name="Google Shape;2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9" name="Google Shape;24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571500" y="1976437"/>
            <a:ext cx="555069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「混合搜尋」= 關鍵字 (精) + 語意 (廣)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571500" y="2586037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(Supabase 提供的方案)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857250" y="3081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結合兩種搜尋的「雙重保障」，取長補短。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857250" y="35290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確保「精確匹配」與「相關推薦」同時存在。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857250" y="3976687"/>
            <a:ext cx="5000625" cy="145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應用場景：</a:t>
            </a:r>
            <a:endParaRPr/>
          </a:p>
        </p:txBody>
      </p:sp>
      <p:pic>
        <p:nvPicPr>
          <p:cNvPr descr="image.png" id="256" name="Google Shape;2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571500" y="308133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571500" y="35290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571500" y="397668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1143000" y="4376737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搜尋「iPhone 15 Pro」(關鍵字匹配)</a:t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1143000" y="4824412"/>
            <a:ext cx="47148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同時推薦「MagSafe 配件」、「iOS 18 技巧」(語意相關)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857250" y="437673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857250" y="48244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搜尋演進：Hybrid Search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0" name="Google Shape;27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571500" y="2413694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RRF (倒數排序融合) 是「合併」兩種搜尋結果的最佳解。</a:t>
            </a:r>
            <a:endParaRPr/>
          </a:p>
        </p:txBody>
      </p:sp>
      <p:graphicFrame>
        <p:nvGraphicFramePr>
          <p:cNvPr id="273" name="Google Shape;273;p23"/>
          <p:cNvGraphicFramePr/>
          <p:nvPr/>
        </p:nvGraphicFramePr>
        <p:xfrm>
          <a:off x="571500" y="29393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{707BD1DF-B9BB-41D9-8403-D92414A346B5}</a:tableStyleId>
              </a:tblPr>
              <a:tblGrid>
                <a:gridCol w="1470875"/>
                <a:gridCol w="2015725"/>
                <a:gridCol w="1743225"/>
                <a:gridCol w="4075500"/>
                <a:gridCol w="1743675"/>
              </a:tblGrid>
              <a:tr h="65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文件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關鍵字排名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語意排名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RRF 分數 (1/(k+rank)) | k=1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最終排名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</a:tr>
              <a:tr h="65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文件 A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1/(1+1) + 1/(1+10) = 0.59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文件 B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1/(1+5) + 1/(1+2) = 0.50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文件 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1/(1+2) + 1/(1+8) = 0.44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4" name="Google Shape;274;p23"/>
          <p:cNvSpPr/>
          <p:nvPr/>
        </p:nvSpPr>
        <p:spPr>
          <a:xfrm>
            <a:off x="571500" y="3582292"/>
            <a:ext cx="147086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2042368" y="3582292"/>
            <a:ext cx="201572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4058096" y="3582292"/>
            <a:ext cx="174322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5801320" y="3582292"/>
            <a:ext cx="4075509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9876829" y="3582292"/>
            <a:ext cx="1743670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571500" y="4239517"/>
            <a:ext cx="147086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2042368" y="4239517"/>
            <a:ext cx="201572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4058096" y="4239517"/>
            <a:ext cx="174322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801320" y="4239517"/>
            <a:ext cx="4075509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9876829" y="4239517"/>
            <a:ext cx="1743670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571500" y="4896742"/>
            <a:ext cx="147086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2042368" y="4896742"/>
            <a:ext cx="2015728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4058096" y="4896742"/>
            <a:ext cx="174322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5801320" y="4896742"/>
            <a:ext cx="4075509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9876829" y="4896742"/>
            <a:ext cx="1743670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搜尋融合：RRF 排序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5" name="Google Shape;2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84151"/>
            <a:ext cx="2524125" cy="4194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6" name="Google Shape;2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1875" y="1784151"/>
            <a:ext cx="2524125" cy="4194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7" name="Google Shape;2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6096000" y="3584376"/>
            <a:ext cx="5524500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核心：把「人話」翻譯成「SQL 程式碼」，徹底解鎖 AI 的數據分析能力。</a:t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300" name="Google Shape;300;p24"/>
          <p:cNvSpPr txBox="1"/>
          <p:nvPr/>
        </p:nvSpPr>
        <p:spPr>
          <a:xfrm>
            <a:off x="918448" y="2174676"/>
            <a:ext cx="18302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RAG (檢索增強生成)</a:t>
            </a:r>
            <a:endParaRPr/>
          </a:p>
        </p:txBody>
      </p:sp>
      <p:sp>
        <p:nvSpPr>
          <p:cNvPr id="301" name="Google Shape;301;p24"/>
          <p:cNvSpPr txBox="1"/>
          <p:nvPr/>
        </p:nvSpPr>
        <p:spPr>
          <a:xfrm>
            <a:off x="962025" y="3222426"/>
            <a:ext cx="17430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專注於「非結構化」文本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962025" y="4102298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PDF</a:t>
            </a:r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962025" y="4597598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Word</a:t>
            </a:r>
            <a:endParaRPr/>
          </a:p>
        </p:txBody>
      </p:sp>
      <p:sp>
        <p:nvSpPr>
          <p:cNvPr id="304" name="Google Shape;304;p24"/>
          <p:cNvSpPr txBox="1"/>
          <p:nvPr/>
        </p:nvSpPr>
        <p:spPr>
          <a:xfrm>
            <a:off x="962025" y="5092898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TXT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3918823" y="2174676"/>
            <a:ext cx="183022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Text-to-SQL</a:t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3962400" y="2736651"/>
            <a:ext cx="17430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專攻「結構化」表格</a:t>
            </a:r>
            <a:endParaRPr/>
          </a:p>
        </p:txBody>
      </p:sp>
      <p:sp>
        <p:nvSpPr>
          <p:cNvPr id="307" name="Google Shape;307;p24"/>
          <p:cNvSpPr txBox="1"/>
          <p:nvPr/>
        </p:nvSpPr>
        <p:spPr>
          <a:xfrm>
            <a:off x="3962400" y="3616523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SQL 資料庫</a:t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3962400" y="4111823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CSV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3962400" y="4607123"/>
            <a:ext cx="1743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Excel</a:t>
            </a:r>
            <a:endParaRPr/>
          </a:p>
        </p:txBody>
      </p:sp>
      <p:pic>
        <p:nvPicPr>
          <p:cNvPr descr="image.png" id="310" name="Google Shape;31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454" y="4159448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1" name="Google Shape;31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7033" y="4654748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2" name="Google Shape;312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4807" y="5150048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3" name="Google Shape;313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34011" y="3673673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4" name="Google Shape;31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7471" y="4168973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5" name="Google Shape;315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00413" y="4664273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另一種檢索：Text-to-SQL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2" name="Google Shape;3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pic>
        <p:nvPicPr>
          <p:cNvPr descr="image.png" id="324" name="Google Shape;32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2528887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/>
        </p:nvSpPr>
        <p:spPr>
          <a:xfrm>
            <a:off x="2286000" y="2481262"/>
            <a:ext cx="383143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用戶 (人話)：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「上個月誰是我的超級 VIP？」</a:t>
            </a:r>
            <a:endParaRPr/>
          </a:p>
        </p:txBody>
      </p:sp>
      <p:pic>
        <p:nvPicPr>
          <p:cNvPr descr="image.png" id="326" name="Google Shape;32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071812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/>
        </p:nvSpPr>
        <p:spPr>
          <a:xfrm>
            <a:off x="2286000" y="3024187"/>
            <a:ext cx="424725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(思考)：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"VIP = 銷售額最高" ... "上個月 = 10 月"</a:t>
            </a:r>
            <a:endParaRPr/>
          </a:p>
        </p:txBody>
      </p:sp>
      <p:pic>
        <p:nvPicPr>
          <p:cNvPr descr="image.png" id="328" name="Google Shape;32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3614737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 txBox="1"/>
          <p:nvPr/>
        </p:nvSpPr>
        <p:spPr>
          <a:xfrm>
            <a:off x="2286000" y="3567112"/>
            <a:ext cx="80962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(行動 - 產生 SQL)：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SELECT user, SUM(revenue) FROM sales WHERE month='Oct' GROUP BY user ORDER BY SUM(revenue) DESC LIMIT 1</a:t>
            </a:r>
            <a:endParaRPr/>
          </a:p>
        </p:txBody>
      </p:sp>
      <p:pic>
        <p:nvPicPr>
          <p:cNvPr descr="image.png" id="330" name="Google Shape;33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9750" y="4786312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2286000" y="4738687"/>
            <a:ext cx="52183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(回答)：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「是王先生，他上個月總共消費了 $50,000 元。」</a:t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Text-to-SQL 實戰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7" name="Google Shape;3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8" name="Google Shape;33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3511" y="1196726"/>
            <a:ext cx="1848147" cy="5369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9" name="Google Shape;3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08" y="1196726"/>
            <a:ext cx="1780579" cy="5369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0" name="Google Shape;34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571500" y="3487191"/>
            <a:ext cx="3472011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AI 的終極型態：從「聊天的AI」到「做事的 Agent」。</a:t>
            </a:r>
            <a:endParaRPr/>
          </a:p>
        </p:txBody>
      </p:sp>
      <p:sp>
        <p:nvSpPr>
          <p:cNvPr id="342" name="Google Shape;342;p26"/>
          <p:cNvSpPr txBox="1"/>
          <p:nvPr/>
        </p:nvSpPr>
        <p:spPr>
          <a:xfrm>
            <a:off x="8148488" y="3751957"/>
            <a:ext cx="3472011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Agent = LLM (大腦) + 工具 (手腳)</a:t>
            </a:r>
            <a:endParaRPr/>
          </a:p>
        </p:txBody>
      </p:sp>
      <p:sp>
        <p:nvSpPr>
          <p:cNvPr id="343" name="Google Shape;343;p26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344" name="Google Shape;344;p26"/>
          <p:cNvSpPr txBox="1"/>
          <p:nvPr/>
        </p:nvSpPr>
        <p:spPr>
          <a:xfrm>
            <a:off x="4407358" y="1587251"/>
            <a:ext cx="1120452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707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被動 (GenAI)</a:t>
            </a:r>
            <a:endParaRPr/>
          </a:p>
        </p:txBody>
      </p:sp>
      <p:sp>
        <p:nvSpPr>
          <p:cNvPr id="345" name="Google Shape;345;p26"/>
          <p:cNvSpPr txBox="1"/>
          <p:nvPr/>
        </p:nvSpPr>
        <p:spPr>
          <a:xfrm>
            <a:off x="4434036" y="2587376"/>
            <a:ext cx="1067097" cy="1462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你問，我答。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(You ask, I answer)</a:t>
            </a:r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4434036" y="4278659"/>
            <a:ext cx="106709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專注於「生成內容」。</a:t>
            </a:r>
            <a:endParaRPr/>
          </a:p>
        </p:txBody>
      </p:sp>
      <p:sp>
        <p:nvSpPr>
          <p:cNvPr id="347" name="Google Shape;347;p26"/>
          <p:cNvSpPr txBox="1"/>
          <p:nvPr/>
        </p:nvSpPr>
        <p:spPr>
          <a:xfrm>
            <a:off x="6733445" y="1587251"/>
            <a:ext cx="1049506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707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主動 (Agent)</a:t>
            </a:r>
            <a:endParaRPr/>
          </a:p>
        </p:txBody>
      </p:sp>
      <p:sp>
        <p:nvSpPr>
          <p:cNvPr id="348" name="Google Shape;348;p26"/>
          <p:cNvSpPr txBox="1"/>
          <p:nvPr/>
        </p:nvSpPr>
        <p:spPr>
          <a:xfrm>
            <a:off x="6758433" y="2587376"/>
            <a:ext cx="999529" cy="2559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你給目標，我搞定。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(You give goal, I get it done)</a:t>
            </a:r>
            <a:endParaRPr/>
          </a:p>
        </p:txBody>
      </p:sp>
      <p:sp>
        <p:nvSpPr>
          <p:cNvPr id="349" name="Google Shape;349;p26"/>
          <p:cNvSpPr txBox="1"/>
          <p:nvPr/>
        </p:nvSpPr>
        <p:spPr>
          <a:xfrm>
            <a:off x="6758433" y="5375671"/>
            <a:ext cx="99952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專注於「完成任務」。</a:t>
            </a:r>
            <a:endParaRPr/>
          </a:p>
        </p:txBody>
      </p:sp>
      <p:pic>
        <p:nvPicPr>
          <p:cNvPr descr="image.png" id="350" name="Google Shape;35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1901" y="1634876"/>
            <a:ext cx="237083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1" name="Google Shape;35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2515" y="1634876"/>
            <a:ext cx="237083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/>
        </p:nvSpPr>
        <p:spPr>
          <a:xfrm>
            <a:off x="571500" y="291851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AI 進化：Agent 登場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7" name="Google Shape;3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8" name="Google Shape;3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9" name="Google Shape;3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361" name="Google Shape;361;p27"/>
          <p:cNvSpPr txBox="1"/>
          <p:nvPr/>
        </p:nvSpPr>
        <p:spPr>
          <a:xfrm>
            <a:off x="571500" y="1976437"/>
            <a:ext cx="555069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一個「自主」的系統，會「規劃」並「行動」</a:t>
            </a:r>
            <a:endParaRPr/>
          </a:p>
        </p:txBody>
      </p:sp>
      <p:sp>
        <p:nvSpPr>
          <p:cNvPr id="362" name="Google Shape;362;p27"/>
          <p:cNvSpPr txBox="1"/>
          <p:nvPr/>
        </p:nvSpPr>
        <p:spPr>
          <a:xfrm>
            <a:off x="857250" y="29575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具備「推理」與「規劃」能力 (拆解任務)。</a:t>
            </a:r>
            <a:endParaRPr/>
          </a:p>
        </p:txBody>
      </p:sp>
      <p:sp>
        <p:nvSpPr>
          <p:cNvPr id="363" name="Google Shape;363;p27"/>
          <p:cNvSpPr txBox="1"/>
          <p:nvPr/>
        </p:nvSpPr>
        <p:spPr>
          <a:xfrm>
            <a:off x="857250" y="34051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懂得「使用工具」 (Tools)，如上網、API、資料庫。</a:t>
            </a:r>
            <a:endParaRPr/>
          </a:p>
        </p:txBody>
      </p:sp>
      <p:sp>
        <p:nvSpPr>
          <p:cNvPr id="364" name="Google Shape;364;p27"/>
          <p:cNvSpPr txBox="1"/>
          <p:nvPr/>
        </p:nvSpPr>
        <p:spPr>
          <a:xfrm>
            <a:off x="857250" y="38528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能從「環境反饋」中學習與修正 (試錯)。</a:t>
            </a:r>
            <a:endParaRPr/>
          </a:p>
        </p:txBody>
      </p:sp>
      <p:sp>
        <p:nvSpPr>
          <p:cNvPr id="365" name="Google Shape;365;p27"/>
          <p:cNvSpPr txBox="1"/>
          <p:nvPr/>
        </p:nvSpPr>
        <p:spPr>
          <a:xfrm>
            <a:off x="857250" y="4300537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範例：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「幫我規劃一趟東京 5 日遊，並訂好機票。」 Agent 會自主查航班、比價、訂票。</a:t>
            </a:r>
            <a:endParaRPr/>
          </a:p>
        </p:txBody>
      </p:sp>
      <p:pic>
        <p:nvPicPr>
          <p:cNvPr descr="image.png" id="366" name="Google Shape;36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/>
        </p:nvSpPr>
        <p:spPr>
          <a:xfrm>
            <a:off x="571500" y="29575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368" name="Google Shape;368;p27"/>
          <p:cNvSpPr txBox="1"/>
          <p:nvPr/>
        </p:nvSpPr>
        <p:spPr>
          <a:xfrm>
            <a:off x="571500" y="340518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369" name="Google Shape;369;p27"/>
          <p:cNvSpPr txBox="1"/>
          <p:nvPr/>
        </p:nvSpPr>
        <p:spPr>
          <a:xfrm>
            <a:off x="571500" y="385286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571500" y="430053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371" name="Google Shape;371;p27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Agent 定義：自主系統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6" name="Google Shape;3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7" name="Google Shape;3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379" name="Google Shape;379;p28"/>
          <p:cNvSpPr txBox="1"/>
          <p:nvPr/>
        </p:nvSpPr>
        <p:spPr>
          <a:xfrm>
            <a:off x="1333500" y="1974502"/>
            <a:ext cx="9525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新一代模型 (如 GPT-4o, Claude 3.5) 是「為 Agent 而生」 (Agent-native)。</a:t>
            </a:r>
            <a:endParaRPr/>
          </a:p>
        </p:txBody>
      </p:sp>
      <p:pic>
        <p:nvPicPr>
          <p:cNvPr descr="image.png" id="380" name="Google Shape;3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267354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/>
        </p:nvSpPr>
        <p:spPr>
          <a:xfrm>
            <a:off x="1809750" y="2625923"/>
            <a:ext cx="342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「使用工具」是天生的能力，非後天加裝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模型在訓練時就已深度整合工具使用。</a:t>
            </a:r>
            <a:endParaRPr/>
          </a:p>
        </p:txBody>
      </p:sp>
      <p:pic>
        <p:nvPicPr>
          <p:cNvPr descr="image.png" id="382" name="Google Shape;38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500" y="3521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/>
        </p:nvSpPr>
        <p:spPr>
          <a:xfrm>
            <a:off x="1809750" y="3473648"/>
            <a:ext cx="400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能自主決定「何時」該「用哪個」工具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模型會自行判斷何時需要外部資訊或執行動作。</a:t>
            </a:r>
            <a:endParaRPr/>
          </a:p>
        </p:txBody>
      </p:sp>
      <p:pic>
        <p:nvPicPr>
          <p:cNvPr descr="image.png" id="384" name="Google Shape;38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43689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 txBox="1"/>
          <p:nvPr/>
        </p:nvSpPr>
        <p:spPr>
          <a:xfrm>
            <a:off x="1809750" y="4321373"/>
            <a:ext cx="49954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Agentic RAG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AI 能自主決定「何時」需要查資料，以及「查什麼」資料。</a:t>
            </a:r>
            <a:endParaRPr/>
          </a:p>
        </p:txBody>
      </p:sp>
      <p:pic>
        <p:nvPicPr>
          <p:cNvPr descr="image.png" id="386" name="Google Shape;38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3500" y="521672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1809750" y="5169098"/>
            <a:ext cx="36619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Autonomous Agent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AI 能自主上網、寫程式、執行複雜工作流。</a:t>
            </a:r>
            <a:endParaRPr/>
          </a:p>
        </p:txBody>
      </p:sp>
      <p:sp>
        <p:nvSpPr>
          <p:cNvPr id="388" name="Google Shape;388;p28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Agent 核心：原生工具力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3" name="Google Shape;3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4" name="Google Shape;3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5" name="Google Shape;3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9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571500" y="1976437"/>
            <a:ext cx="555069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 Calling (函數呼叫) 是 Agent 使用工具的「技術基礎」</a:t>
            </a: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857250" y="29575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一種讓 LLM 輸出「結構化的 API 請求」 (JSON) 的能力。</a:t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857250" y="3405187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AI 思考：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「我需要查天氣，請呼叫 `get_weather(city='Tokyo')`」</a:t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比傳統「提示詞」(Prompt) 更穩定、可靠、不易出錯。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所有主流模型 (GPT, Claude, Gemini) 均深度支援。</a:t>
            </a:r>
            <a:endParaRPr/>
          </a:p>
        </p:txBody>
      </p:sp>
      <p:pic>
        <p:nvPicPr>
          <p:cNvPr descr="image.png" id="402" name="Google Shape;40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 txBox="1"/>
          <p:nvPr/>
        </p:nvSpPr>
        <p:spPr>
          <a:xfrm>
            <a:off x="571500" y="29575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571500" y="340518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05" name="Google Shape;405;p29"/>
          <p:cNvSpPr txBox="1"/>
          <p:nvPr/>
        </p:nvSpPr>
        <p:spPr>
          <a:xfrm>
            <a:off x="571500" y="415766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571500" y="460533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07" name="Google Shape;407;p29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Agent 技術：函數呼叫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2" name="Google Shape;4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3" name="Google Shape;4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219325"/>
            <a:ext cx="3492549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4" name="Google Shape;41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2219325"/>
            <a:ext cx="3492549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5" name="Google Shape;41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2219325"/>
            <a:ext cx="3492549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6" name="Google Shape;41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6286500"/>
            <a:ext cx="11049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571500" y="6391275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1997660" y="3228975"/>
            <a:ext cx="64008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痛點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866775" y="403860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每家工具 / API 的格式都不同，Agent 需要為每個工具單獨適配，開發緩慢。</a:t>
            </a:r>
            <a:endParaRPr/>
          </a:p>
        </p:txBody>
      </p:sp>
      <p:sp>
        <p:nvSpPr>
          <p:cNvPr id="420" name="Google Shape;420;p30"/>
          <p:cNvSpPr txBox="1"/>
          <p:nvPr/>
        </p:nvSpPr>
        <p:spPr>
          <a:xfrm>
            <a:off x="4572524" y="3228975"/>
            <a:ext cx="3047099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MCP (模型-組件-協議)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4645074" y="451485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Agent 和 Tool 之間的「通用語言」，統一所有工具的「接口」。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8699152" y="3228975"/>
            <a:ext cx="2350293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價值：AI 的 USB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8423374" y="403860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讓 Agent 能「隨插即用」任何工具，實現跨模型、跨平台的 Agent 協作。</a:t>
            </a:r>
            <a:endParaRPr/>
          </a:p>
        </p:txBody>
      </p:sp>
      <p:pic>
        <p:nvPicPr>
          <p:cNvPr descr="image.png" id="424" name="Google Shape;42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0525" y="25336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5" name="Google Shape;425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0" y="253365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6" name="Google Shape;426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02849" y="2533650"/>
            <a:ext cx="342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Agent 協定：MCP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2" name="Google Shape;4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3" name="Google Shape;43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4" name="Google Shape;43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436" name="Google Shape;436;p31"/>
          <p:cNvSpPr txBox="1"/>
          <p:nvPr/>
        </p:nvSpPr>
        <p:spPr>
          <a:xfrm>
            <a:off x="571500" y="1976437"/>
            <a:ext cx="555069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N8N 讓「非工程師」也能「組裝」AI Agent</a:t>
            </a:r>
            <a:endParaRPr/>
          </a:p>
        </p:txBody>
      </p:sp>
      <p:sp>
        <p:nvSpPr>
          <p:cNvPr id="437" name="Google Shape;437;p31"/>
          <p:cNvSpPr txBox="1"/>
          <p:nvPr/>
        </p:nvSpPr>
        <p:spPr>
          <a:xfrm>
            <a:off x="857250" y="28908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視覺化的「工作流自動化」工具 (類似 Zapier)。</a:t>
            </a:r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857250" y="33385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像「樂高」一樣串接 API、資料庫和 AI 模型。</a:t>
            </a:r>
            <a:endParaRPr/>
          </a:p>
        </p:txBody>
      </p:sp>
      <p:sp>
        <p:nvSpPr>
          <p:cNvPr id="439" name="Google Shape;439;p31"/>
          <p:cNvSpPr txBox="1"/>
          <p:nvPr/>
        </p:nvSpPr>
        <p:spPr>
          <a:xfrm>
            <a:off x="857250" y="37861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非常適合建構 RAG 和 Agent 流程。</a:t>
            </a:r>
            <a:endParaRPr/>
          </a:p>
        </p:txBody>
      </p:sp>
      <p:sp>
        <p:nvSpPr>
          <p:cNvPr id="440" name="Google Shape;440;p31"/>
          <p:cNvSpPr txBox="1"/>
          <p:nvPr/>
        </p:nvSpPr>
        <p:spPr>
          <a:xfrm>
            <a:off x="857250" y="42338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把「抽象」的架構變「具體」的執行步驟。</a:t>
            </a:r>
            <a:endParaRPr/>
          </a:p>
        </p:txBody>
      </p:sp>
      <p:pic>
        <p:nvPicPr>
          <p:cNvPr descr="image.png" id="441" name="Google Shape;44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/>
          <p:nvPr/>
        </p:nvSpPr>
        <p:spPr>
          <a:xfrm>
            <a:off x="571500" y="289083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43" name="Google Shape;443;p31"/>
          <p:cNvSpPr txBox="1"/>
          <p:nvPr/>
        </p:nvSpPr>
        <p:spPr>
          <a:xfrm>
            <a:off x="571500" y="33385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44" name="Google Shape;444;p31"/>
          <p:cNvSpPr txBox="1"/>
          <p:nvPr/>
        </p:nvSpPr>
        <p:spPr>
          <a:xfrm>
            <a:off x="571500" y="378618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45" name="Google Shape;445;p31"/>
          <p:cNvSpPr txBox="1"/>
          <p:nvPr/>
        </p:nvSpPr>
        <p:spPr>
          <a:xfrm>
            <a:off x="571500" y="423386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實作工具：N8N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pic>
        <p:nvPicPr>
          <p:cNvPr descr="image.png" id="97" name="Google Shape;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176688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263172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3496567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4361408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0" y="522624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2762250" y="1766887"/>
            <a:ext cx="286851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1：AI 的「大腦」與「侷限」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762250" y="2071687"/>
            <a:ext cx="32575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探索大型語言模型的基礎能力與天生缺陷。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762250" y="2631727"/>
            <a:ext cx="2889498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2：RAG - 給 AI「開卷考試」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2762250" y="2936527"/>
            <a:ext cx="3343423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解析檢索增強生成如何解決 AI 的幻覺問題。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2762250" y="3496567"/>
            <a:ext cx="3365748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3：高級檢索 - 如何「精準」查資料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2762250" y="3801367"/>
            <a:ext cx="336574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深入了解混合搜尋與 Text-to-SQL 的運作。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2762250" y="4361408"/>
            <a:ext cx="362322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4：AI Agent - 賦予 AI「手」與「腳」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2762250" y="4666208"/>
            <a:ext cx="362322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定義 AI 從「應答者」轉變為「執行者」。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2762250" y="5226248"/>
            <a:ext cx="167253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5：實踐與未來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2762250" y="5531048"/>
            <a:ext cx="29146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8892B0"/>
                </a:solidFill>
                <a:latin typeface="Lato"/>
                <a:ea typeface="Lato"/>
                <a:cs typeface="Lato"/>
                <a:sym typeface="Lato"/>
              </a:rPr>
              <a:t>探討實作工具、整合應用與未來趨勢。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報告大綱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51" name="Google Shape;4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2" name="Google Shape;4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881187"/>
            <a:ext cx="1650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3" name="Google Shape;45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700" y="1881187"/>
            <a:ext cx="1650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4" name="Google Shape;45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69400" y="1881187"/>
            <a:ext cx="1650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5" name="Google Shape;45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2"/>
          <p:cNvSpPr txBox="1"/>
          <p:nvPr/>
        </p:nvSpPr>
        <p:spPr>
          <a:xfrm>
            <a:off x="571500" y="3487191"/>
            <a:ext cx="55245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在 N8N 中建構一個「多功能 RAG 智能體」，核心是「自動路由」(Auto-routing)。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6364764" y="2890837"/>
            <a:ext cx="111342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非結構化 (產品手冊)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6391275" y="4481512"/>
            <a:ext cx="106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呼叫 </a:t>
            </a: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Vector Search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(語意搜尋)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8301465" y="2890837"/>
            <a:ext cx="111342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複雜資料 (會議記錄)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8327975" y="4481512"/>
            <a:ext cx="106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呼叫 </a:t>
            </a: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Vector + Tags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(混合搜尋)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10238165" y="2890837"/>
            <a:ext cx="111342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數據報表 (銷售額)</a:t>
            </a: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10264675" y="4481512"/>
            <a:ext cx="106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呼叫 </a:t>
            </a: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Text-to-SQL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(結構化查詢)</a:t>
            </a:r>
            <a:endParaRPr/>
          </a:p>
        </p:txBody>
      </p:sp>
      <p:pic>
        <p:nvPicPr>
          <p:cNvPr descr="image.png" id="464" name="Google Shape;46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43551" y="2214562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5" name="Google Shape;46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80251" y="2214562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6" name="Google Shape;466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16951" y="2214562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2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N8N 實作：RAG 中樞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2" name="Google Shape;4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3" name="Google Shape;47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3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475" name="Google Shape;475;p33"/>
          <p:cNvSpPr txBox="1"/>
          <p:nvPr/>
        </p:nvSpPr>
        <p:spPr>
          <a:xfrm>
            <a:off x="1333500" y="2312640"/>
            <a:ext cx="9525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終極實戰：一個問題，三種工具協同。</a:t>
            </a:r>
            <a:endParaRPr/>
          </a:p>
        </p:txBody>
      </p:sp>
      <p:pic>
        <p:nvPicPr>
          <p:cNvPr descr="image.png" id="476" name="Google Shape;47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301168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3"/>
          <p:cNvSpPr txBox="1"/>
          <p:nvPr/>
        </p:nvSpPr>
        <p:spPr>
          <a:xfrm>
            <a:off x="1809750" y="2964060"/>
            <a:ext cx="550351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用戶：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「幫我查『益生菌』的用法，並寄給『上個月的VIP』。」</a:t>
            </a:r>
            <a:endParaRPr/>
          </a:p>
        </p:txBody>
      </p:sp>
      <p:pic>
        <p:nvPicPr>
          <p:cNvPr descr="image.png" id="478" name="Google Shape;47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500" y="3554610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 txBox="1"/>
          <p:nvPr/>
        </p:nvSpPr>
        <p:spPr>
          <a:xfrm>
            <a:off x="1809750" y="3506985"/>
            <a:ext cx="627265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(思考)：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拆解任務為 1. 找 VIP (數據) 2. 查用法 (文件) 3. 發信 (工具)</a:t>
            </a:r>
            <a:endParaRPr/>
          </a:p>
        </p:txBody>
      </p:sp>
      <p:pic>
        <p:nvPicPr>
          <p:cNvPr descr="image.png" id="480" name="Google Shape;48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409753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1809750" y="4049910"/>
            <a:ext cx="599941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(行動 1 - T2S)：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呼叫 Text-to-SQL -&gt; 找到 VIP Email `wang@...`</a:t>
            </a:r>
            <a:endParaRPr/>
          </a:p>
        </p:txBody>
      </p:sp>
      <p:pic>
        <p:nvPicPr>
          <p:cNvPr descr="image.png" id="482" name="Google Shape;48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3500" y="4640460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3"/>
          <p:cNvSpPr txBox="1"/>
          <p:nvPr/>
        </p:nvSpPr>
        <p:spPr>
          <a:xfrm>
            <a:off x="1809750" y="4592835"/>
            <a:ext cx="587915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(行動 2 - RAG)：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呼叫 RAG -&gt; 找到用法 `每日一包，飯後使用`</a:t>
            </a:r>
            <a:endParaRPr/>
          </a:p>
        </p:txBody>
      </p:sp>
      <p:pic>
        <p:nvPicPr>
          <p:cNvPr descr="image.png" id="484" name="Google Shape;48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518338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3"/>
          <p:cNvSpPr txBox="1"/>
          <p:nvPr/>
        </p:nvSpPr>
        <p:spPr>
          <a:xfrm>
            <a:off x="1809750" y="5135760"/>
            <a:ext cx="51598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(行動 3 - Email)：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呼叫 Gmail 工具 -&gt; 撰寫並發送郵件</a:t>
            </a:r>
            <a:endParaRPr/>
          </a:p>
        </p:txBody>
      </p:sp>
      <p:sp>
        <p:nvSpPr>
          <p:cNvPr id="486" name="Google Shape;486;p33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整合實例：多工具協同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1" name="Google Shape;4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2" name="Google Shape;4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4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494" name="Google Shape;494;p34"/>
          <p:cNvSpPr txBox="1"/>
          <p:nvPr/>
        </p:nvSpPr>
        <p:spPr>
          <a:xfrm>
            <a:off x="1809750" y="2584102"/>
            <a:ext cx="85725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AI 的演進：從「知識庫」到「行動者」。</a:t>
            </a:r>
            <a:endParaRPr/>
          </a:p>
        </p:txBody>
      </p:sp>
      <p:pic>
        <p:nvPicPr>
          <p:cNvPr descr="image.png" id="495" name="Google Shape;4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328314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4"/>
          <p:cNvSpPr txBox="1"/>
          <p:nvPr/>
        </p:nvSpPr>
        <p:spPr>
          <a:xfrm>
            <a:off x="2286000" y="3235523"/>
            <a:ext cx="337631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RAG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：給 AI 「記憶」與「即時知識」。</a:t>
            </a:r>
            <a:endParaRPr/>
          </a:p>
        </p:txBody>
      </p:sp>
      <p:pic>
        <p:nvPicPr>
          <p:cNvPr descr="image.png" id="497" name="Google Shape;49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8260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4"/>
          <p:cNvSpPr txBox="1"/>
          <p:nvPr/>
        </p:nvSpPr>
        <p:spPr>
          <a:xfrm>
            <a:off x="2286000" y="3778448"/>
            <a:ext cx="348257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Hybrid Search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：給 AI 「精準的記憶」。</a:t>
            </a:r>
            <a:endParaRPr/>
          </a:p>
        </p:txBody>
      </p:sp>
      <p:pic>
        <p:nvPicPr>
          <p:cNvPr descr="image.png" id="499" name="Google Shape;49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43689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4"/>
          <p:cNvSpPr txBox="1"/>
          <p:nvPr/>
        </p:nvSpPr>
        <p:spPr>
          <a:xfrm>
            <a:off x="2286000" y="4321373"/>
            <a:ext cx="364777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Text-to-SQL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：給 AI 「讀懂數據」的能力。</a:t>
            </a:r>
            <a:endParaRPr/>
          </a:p>
        </p:txBody>
      </p:sp>
      <p:pic>
        <p:nvPicPr>
          <p:cNvPr descr="image.png" id="501" name="Google Shape;50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9750" y="491192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4"/>
          <p:cNvSpPr txBox="1"/>
          <p:nvPr/>
        </p:nvSpPr>
        <p:spPr>
          <a:xfrm>
            <a:off x="2286000" y="4864298"/>
            <a:ext cx="330219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：給 AI 「手和腳」去執行任務。</a:t>
            </a:r>
            <a:endParaRPr/>
          </a:p>
        </p:txBody>
      </p:sp>
      <p:sp>
        <p:nvSpPr>
          <p:cNvPr id="503" name="Google Shape;503;p3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架構總結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8" name="Google Shape;5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9" name="Google Shape;5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5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511" name="Google Shape;511;p35"/>
          <p:cNvSpPr txBox="1"/>
          <p:nvPr/>
        </p:nvSpPr>
        <p:spPr>
          <a:xfrm>
            <a:off x="1809750" y="1974502"/>
            <a:ext cx="85725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未來 AI 的戰場：「Agent」、「工具」與「協定」。</a:t>
            </a:r>
            <a:endParaRPr/>
          </a:p>
        </p:txBody>
      </p:sp>
      <p:pic>
        <p:nvPicPr>
          <p:cNvPr descr="image.png" id="512" name="Google Shape;51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267354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5"/>
          <p:cNvSpPr txBox="1"/>
          <p:nvPr/>
        </p:nvSpPr>
        <p:spPr>
          <a:xfrm>
            <a:off x="2286000" y="2625923"/>
            <a:ext cx="32810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RAG 將成為 AI 的基礎標配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沒有 RAG 的 AI 就像沒有連網的電腦。</a:t>
            </a:r>
            <a:endParaRPr/>
          </a:p>
        </p:txBody>
      </p:sp>
      <p:pic>
        <p:nvPicPr>
          <p:cNvPr descr="image.png" id="514" name="Google Shape;51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521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5"/>
          <p:cNvSpPr txBox="1"/>
          <p:nvPr/>
        </p:nvSpPr>
        <p:spPr>
          <a:xfrm>
            <a:off x="2286000" y="3473648"/>
            <a:ext cx="493231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將無所不在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從個人助理到企業自動化流程，Agent 將是主要交互形態。</a:t>
            </a:r>
            <a:endParaRPr/>
          </a:p>
        </p:txBody>
      </p:sp>
      <p:pic>
        <p:nvPicPr>
          <p:cNvPr descr="image.png" id="516" name="Google Shape;51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43689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5"/>
          <p:cNvSpPr txBox="1"/>
          <p:nvPr/>
        </p:nvSpPr>
        <p:spPr>
          <a:xfrm>
            <a:off x="2286000" y="4321373"/>
            <a:ext cx="37148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「工具生態系」(MCP) 是新的護城河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誰能掌握工具的標準，誰就能主導 AI 生態。</a:t>
            </a:r>
            <a:endParaRPr/>
          </a:p>
        </p:txBody>
      </p:sp>
      <p:pic>
        <p:nvPicPr>
          <p:cNvPr descr="image.png" id="518" name="Google Shape;518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9750" y="521672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 txBox="1"/>
          <p:nvPr/>
        </p:nvSpPr>
        <p:spPr>
          <a:xfrm>
            <a:off x="2286000" y="5169098"/>
            <a:ext cx="44239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= 真正「自主」的生產力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AI 將從「輔助工具」轉變為「自主的數位勞動力」。</a:t>
            </a:r>
            <a:endParaRPr/>
          </a:p>
        </p:txBody>
      </p:sp>
      <p:sp>
        <p:nvSpPr>
          <p:cNvPr id="520" name="Google Shape;520;p3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未來展望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5" name="Google Shape;5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6" name="Google Shape;5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6"/>
          <p:cNvSpPr txBox="1"/>
          <p:nvPr/>
        </p:nvSpPr>
        <p:spPr>
          <a:xfrm>
            <a:off x="295275" y="2579340"/>
            <a:ext cx="1160145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Q &amp; A</a:t>
            </a:r>
            <a:endParaRPr/>
          </a:p>
        </p:txBody>
      </p:sp>
      <p:sp>
        <p:nvSpPr>
          <p:cNvPr id="528" name="Google Shape;528;p36"/>
          <p:cNvSpPr txBox="1"/>
          <p:nvPr/>
        </p:nvSpPr>
        <p:spPr>
          <a:xfrm>
            <a:off x="571500" y="3684240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感謝聆聽</a:t>
            </a:r>
            <a:endParaRPr/>
          </a:p>
        </p:txBody>
      </p:sp>
      <p:sp>
        <p:nvSpPr>
          <p:cNvPr id="529" name="Google Shape;529;p36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34" name="Google Shape;5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7"/>
          <p:cNvSpPr/>
          <p:nvPr/>
        </p:nvSpPr>
        <p:spPr>
          <a:xfrm>
            <a:off x="946844" y="2259508"/>
            <a:ext cx="1029816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946844" y="3044279"/>
            <a:ext cx="1029816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946844" y="3829050"/>
            <a:ext cx="1029816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946844" y="4613820"/>
            <a:ext cx="1029816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946844" y="5398591"/>
            <a:ext cx="1029816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40" name="Google Shape;5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844" y="163368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7"/>
          <p:cNvSpPr txBox="1"/>
          <p:nvPr/>
        </p:nvSpPr>
        <p:spPr>
          <a:xfrm>
            <a:off x="2042219" y="1627137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https://png.pngtree.com/background/20250609/original/pngtree-glowing-blue-digital-brain-with-electric-sparks-set-against-dark-background-picture-image_16642645.jpg</a:t>
            </a:r>
            <a:endParaRPr/>
          </a:p>
        </p:txBody>
      </p:sp>
      <p:sp>
        <p:nvSpPr>
          <p:cNvPr id="542" name="Google Shape;542;p37"/>
          <p:cNvSpPr txBox="1"/>
          <p:nvPr/>
        </p:nvSpPr>
        <p:spPr>
          <a:xfrm>
            <a:off x="2042219" y="1872853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pngtree.com</a:t>
            </a:r>
            <a:endParaRPr/>
          </a:p>
        </p:txBody>
      </p:sp>
      <p:pic>
        <p:nvPicPr>
          <p:cNvPr descr="image.png" id="543" name="Google Shape;54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844" y="241845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7"/>
          <p:cNvSpPr txBox="1"/>
          <p:nvPr/>
        </p:nvSpPr>
        <p:spPr>
          <a:xfrm>
            <a:off x="2042219" y="2411908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https://www.machinelearningplus.com/wp-content/uploads/2025/05/rag_flow_diagram5.png</a:t>
            </a:r>
            <a:endParaRPr/>
          </a:p>
        </p:txBody>
      </p:sp>
      <p:sp>
        <p:nvSpPr>
          <p:cNvPr id="545" name="Google Shape;545;p37"/>
          <p:cNvSpPr txBox="1"/>
          <p:nvPr/>
        </p:nvSpPr>
        <p:spPr>
          <a:xfrm>
            <a:off x="2042219" y="2657623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www.machinelearningplus.com</a:t>
            </a:r>
            <a:endParaRPr/>
          </a:p>
        </p:txBody>
      </p:sp>
      <p:pic>
        <p:nvPicPr>
          <p:cNvPr descr="image.png" id="546" name="Google Shape;54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844" y="320322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7"/>
          <p:cNvSpPr txBox="1"/>
          <p:nvPr/>
        </p:nvSpPr>
        <p:spPr>
          <a:xfrm>
            <a:off x="2042219" y="3196679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https://miro.medium.com/v2/resize:fit:1200/1*x_n-Cu5C_W_vII_HWBzHdw.jpeg</a:t>
            </a:r>
            <a:endParaRPr/>
          </a:p>
        </p:txBody>
      </p:sp>
      <p:sp>
        <p:nvSpPr>
          <p:cNvPr id="548" name="Google Shape;548;p37"/>
          <p:cNvSpPr txBox="1"/>
          <p:nvPr/>
        </p:nvSpPr>
        <p:spPr>
          <a:xfrm>
            <a:off x="2042219" y="3442394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angel-f-jimenez.medium.com</a:t>
            </a:r>
            <a:endParaRPr/>
          </a:p>
        </p:txBody>
      </p:sp>
      <p:pic>
        <p:nvPicPr>
          <p:cNvPr descr="image.png" id="549" name="Google Shape;54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844" y="398799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7"/>
          <p:cNvSpPr txBox="1"/>
          <p:nvPr/>
        </p:nvSpPr>
        <p:spPr>
          <a:xfrm>
            <a:off x="2042219" y="3981450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https://miro.medium.com/v2/resize:fit:1400/0*PlBc9mlQXo0q0tTb</a:t>
            </a:r>
            <a:endParaRPr/>
          </a:p>
        </p:txBody>
      </p:sp>
      <p:sp>
        <p:nvSpPr>
          <p:cNvPr id="551" name="Google Shape;551;p37"/>
          <p:cNvSpPr txBox="1"/>
          <p:nvPr/>
        </p:nvSpPr>
        <p:spPr>
          <a:xfrm>
            <a:off x="2042219" y="4227165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medium.com</a:t>
            </a:r>
            <a:endParaRPr/>
          </a:p>
        </p:txBody>
      </p:sp>
      <p:pic>
        <p:nvPicPr>
          <p:cNvPr descr="image.png" id="552" name="Google Shape;552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6844" y="477276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7"/>
          <p:cNvSpPr txBox="1"/>
          <p:nvPr/>
        </p:nvSpPr>
        <p:spPr>
          <a:xfrm>
            <a:off x="2042219" y="4766220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https://us1.discourse-cdn.com/flex016/uploads/coda1/optimized/3X/6/f/6fbf876585fd45dfd688cd149f71d6b1e0baf4ea_2_1024x583.jpeg</a:t>
            </a:r>
            <a:endParaRPr/>
          </a:p>
        </p:txBody>
      </p:sp>
      <p:sp>
        <p:nvSpPr>
          <p:cNvPr id="554" name="Google Shape;554;p37"/>
          <p:cNvSpPr txBox="1"/>
          <p:nvPr/>
        </p:nvSpPr>
        <p:spPr>
          <a:xfrm>
            <a:off x="2042219" y="5011935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community.coda.io</a:t>
            </a:r>
            <a:endParaRPr/>
          </a:p>
        </p:txBody>
      </p:sp>
      <p:pic>
        <p:nvPicPr>
          <p:cNvPr descr="image.png" id="555" name="Google Shape;555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6844" y="555753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7"/>
          <p:cNvSpPr txBox="1"/>
          <p:nvPr/>
        </p:nvSpPr>
        <p:spPr>
          <a:xfrm>
            <a:off x="2042219" y="5550991"/>
            <a:ext cx="920278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https://n8niostorageaccount.blob.core.windows.net/n8nio-strapi-blobs-prod/assets/Agent_chat_818315ae64.webp</a:t>
            </a:r>
            <a:endParaRPr/>
          </a:p>
        </p:txBody>
      </p:sp>
      <p:sp>
        <p:nvSpPr>
          <p:cNvPr id="557" name="Google Shape;557;p37"/>
          <p:cNvSpPr txBox="1"/>
          <p:nvPr/>
        </p:nvSpPr>
        <p:spPr>
          <a:xfrm>
            <a:off x="2042219" y="5796706"/>
            <a:ext cx="920278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n8n.io</a:t>
            </a:r>
            <a:endParaRPr/>
          </a:p>
        </p:txBody>
      </p:sp>
      <p:sp>
        <p:nvSpPr>
          <p:cNvPr id="558" name="Google Shape;558;p37"/>
          <p:cNvSpPr txBox="1"/>
          <p:nvPr/>
        </p:nvSpPr>
        <p:spPr>
          <a:xfrm>
            <a:off x="571500" y="571500"/>
            <a:ext cx="116014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63" name="Google Shape;5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4" name="Google Shape;5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59568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8"/>
          <p:cNvSpPr txBox="1"/>
          <p:nvPr/>
        </p:nvSpPr>
        <p:spPr>
          <a:xfrm>
            <a:off x="1666875" y="3490019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https://elements-resized.envatousercontent.com/elements-video-cover-images/dd26f126-1060-486f-afab-091bddab6005/video_preview/video_preview_0000.jpg?w=500&amp;cf_fit=cover&amp;q=85&amp;format=auto&amp;s=8d7042f2c7d5f39db255f6c00286cc80a0a08490de5b223b81ad61d5ed5cdb11</a:t>
            </a:r>
            <a:endParaRPr/>
          </a:p>
        </p:txBody>
      </p:sp>
      <p:sp>
        <p:nvSpPr>
          <p:cNvPr id="566" name="Google Shape;566;p38"/>
          <p:cNvSpPr txBox="1"/>
          <p:nvPr/>
        </p:nvSpPr>
        <p:spPr>
          <a:xfrm>
            <a:off x="1666875" y="393382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Lato"/>
                <a:ea typeface="Lato"/>
                <a:cs typeface="Lato"/>
                <a:sym typeface="Lato"/>
              </a:rPr>
              <a:t>elements.envato.com</a:t>
            </a:r>
            <a:endParaRPr/>
          </a:p>
        </p:txBody>
      </p:sp>
      <p:sp>
        <p:nvSpPr>
          <p:cNvPr id="567" name="Google Shape;567;p38"/>
          <p:cNvSpPr txBox="1"/>
          <p:nvPr/>
        </p:nvSpPr>
        <p:spPr>
          <a:xfrm>
            <a:off x="571500" y="571500"/>
            <a:ext cx="116014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1333500" y="1974502"/>
            <a:ext cx="9525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2025 AI 指數報告：AI 已「無所不在」且「極度現實」。</a:t>
            </a:r>
            <a:endParaRPr/>
          </a:p>
        </p:txBody>
      </p:sp>
      <p:pic>
        <p:nvPicPr>
          <p:cNvPr descr="image.png" id="121" name="Google Shape;12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267354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809750" y="2625923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性能與成本效率暴增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模型能力更強，但訓練和推理成本正以驚人速度下降。</a:t>
            </a:r>
            <a:endParaRPr/>
          </a:p>
        </p:txBody>
      </p:sp>
      <p:pic>
        <p:nvPicPr>
          <p:cNvPr descr="image.png" id="123" name="Google Shape;1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500" y="3521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1809750" y="3473648"/>
            <a:ext cx="48049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78% 的企業已導入 AI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AI 不再是「可選項」，而是企業保持競爭力的核心工具。</a:t>
            </a:r>
            <a:endParaRPr/>
          </a:p>
        </p:txBody>
      </p:sp>
      <p:pic>
        <p:nvPicPr>
          <p:cNvPr descr="image.png" id="125" name="Google Shape;1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4368998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1809750" y="4321373"/>
            <a:ext cx="46673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美國投資額 &gt;&gt; 中國，但品質差距拉近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全球 AI 競賽白熱化，投資集中在基礎設施與大型模型。</a:t>
            </a:r>
            <a:endParaRPr/>
          </a:p>
        </p:txBody>
      </p:sp>
      <p:pic>
        <p:nvPicPr>
          <p:cNvPr descr="image.png" id="127" name="Google Shape;12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3500" y="521672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809750" y="5169098"/>
            <a:ext cx="600104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政府監管與投資同步狂飆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各國政府意識到 AI 的戰LAG的戰略重要性，積極介入監管並投入資源。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AI 現狀：2025 趨勢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5" name="Google Shape;1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6" name="Google Shape;1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571500" y="1976437"/>
            <a:ext cx="555069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一個「健忘」且「愛幻想」的大腦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857250" y="25384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核心能力：</a:t>
            </a: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強大的語言理解、推理與生成能力。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857250" y="2986087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致命缺陷 1：知識停滯 (Static Knowledge)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模型的知識被「凍結」在訓練完成的那一刻。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57250" y="3738562"/>
            <a:ext cx="5000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致命缺陷 2：幻覺 (Hallucination)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看似真實的「一本正經說瞎話」，編造不存在的事實。</a:t>
            </a:r>
            <a:endParaRPr/>
          </a:p>
        </p:txBody>
      </p:sp>
      <p:pic>
        <p:nvPicPr>
          <p:cNvPr descr="image.png" id="142" name="Google Shape;1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571500" y="253841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571500" y="2986087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571500" y="3738562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LLM 基礎：AI 的大腦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2" name="Google Shape;1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943100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3" name="Google Shape;1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571500" y="1943100"/>
            <a:ext cx="555069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 (檢索增強生成) = 從「閉卷」變「開卷考試」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57250" y="292417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讓 LLM 在回答前先「查資料」(外部知識庫)。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57250" y="33718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不再依賴「背誦」的內部靜態知識。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857250" y="3819525"/>
            <a:ext cx="5000625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RAG 基礎流程：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857250" y="53721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大幅降低幻覺，提升答案的可信度與即時性。</a:t>
            </a:r>
            <a:endParaRPr/>
          </a:p>
        </p:txBody>
      </p:sp>
      <p:pic>
        <p:nvPicPr>
          <p:cNvPr descr="image.png" id="160" name="Google Shape;16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650" y="195262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571500" y="2924175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571500" y="3371850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571500" y="3819525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71500" y="5372100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1143000" y="4219575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用戶提問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1143000" y="4572000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檢索「外部資料庫」找到相關資料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1143000" y="4924425"/>
            <a:ext cx="471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將「資料」與「問題」一起交給 LLM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1047750" y="4219575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1047750" y="4572000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1047750" y="4924425"/>
            <a:ext cx="123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RAG 概論：為何需要 RAG？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333500" y="1550789"/>
            <a:ext cx="9525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核心基礎：將「知識」翻譯成「數學座標」 (Embedding)。</a:t>
            </a:r>
            <a:endParaRPr/>
          </a:p>
        </p:txBody>
      </p:sp>
      <p:pic>
        <p:nvPicPr>
          <p:cNvPr descr="image.png" id="180" name="Google Shape;18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" y="2249834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1809750" y="2202209"/>
            <a:ext cx="400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文件被「切塊」 (Chunking)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將長文件切割成更小、更易於檢索的資訊區塊。</a:t>
            </a:r>
            <a:endParaRPr/>
          </a:p>
        </p:txBody>
      </p:sp>
      <p:pic>
        <p:nvPicPr>
          <p:cNvPr descr="image.png" id="182" name="Google Shape;18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500" y="309755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1809750" y="3049934"/>
            <a:ext cx="449862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區塊被「向量化」 (Embedding)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使用 Embedding 模型將文字區塊轉換為高維度向量。</a:t>
            </a:r>
            <a:endParaRPr/>
          </a:p>
        </p:txBody>
      </p:sp>
      <p:pic>
        <p:nvPicPr>
          <p:cNvPr descr="image.png" id="184" name="Google Shape;18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3945284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1809750" y="3897659"/>
            <a:ext cx="419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向量 = 數學上「意義」的座標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意義相近的文字，其向量座標在空間中也更接近。</a:t>
            </a:r>
            <a:endParaRPr/>
          </a:p>
        </p:txBody>
      </p:sp>
      <p:pic>
        <p:nvPicPr>
          <p:cNvPr descr="image.png" id="186" name="Google Shape;18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3500" y="479300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1809750" y="4745384"/>
            <a:ext cx="400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儲存於「向量資料庫」 (Vector DB)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專門用於高效儲存和檢索高維度向量的資料庫。</a:t>
            </a:r>
            <a:endParaRPr/>
          </a:p>
        </p:txBody>
      </p:sp>
      <p:pic>
        <p:nvPicPr>
          <p:cNvPr descr="image.png" id="188" name="Google Shape;18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5640734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1809750" y="5593109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 用戶提問也被向量化，以「尋找近鄰」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 找出與「問題向量」在空間中最接近的「資料向量」。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571500" y="417314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RAG 運作：Embedding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6" name="Google Shape;1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496591"/>
            <a:ext cx="5286375" cy="2769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7" name="Google Shape;1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2496591"/>
            <a:ext cx="5286375" cy="2769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8" name="Google Shape;1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849391" y="2887116"/>
            <a:ext cx="4730591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原始區塊 (粗暴切塊)</a:t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962025" y="3534816"/>
            <a:ext cx="4505325" cy="1112341"/>
          </a:xfrm>
          <a:prstGeom prst="roundRect">
            <a:avLst>
              <a:gd fmla="val 6850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1152525" y="3725316"/>
            <a:ext cx="4124325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「...公司營收增長了 3%，表現優於預期...」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6612016" y="2887116"/>
            <a:ext cx="4730591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AI 的困惑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6724650" y="3534816"/>
            <a:ext cx="4505325" cy="746670"/>
          </a:xfrm>
          <a:prstGeom prst="roundRect">
            <a:avLst>
              <a:gd fmla="val 10205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915150" y="3725316"/>
            <a:ext cx="4124325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「哪家公司？ 哪個季度？ 跟誰比較？」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RAG 挑戰：上下文失憶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71500" y="2005012"/>
            <a:ext cx="5286375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49%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571500" y="34337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檢索失敗率降低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571500" y="4024312"/>
            <a:ext cx="5286375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67%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571500" y="54530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結合 Reranking 降低</a:t>
            </a:r>
            <a:endParaRPr/>
          </a:p>
        </p:txBody>
      </p:sp>
      <p:sp>
        <p:nvSpPr>
          <p:cNvPr id="218" name="Google Shape;218;p20"/>
          <p:cNvSpPr txBox="1"/>
          <p:nvPr/>
        </p:nvSpPr>
        <p:spPr>
          <a:xfrm>
            <a:off x="6334125" y="2005012"/>
            <a:ext cx="555069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「情境檢索 RAG」在切塊時「注入上下文」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6334125" y="30337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(Anthropic 提出的方案)</a:t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6334125" y="35290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新區塊範例：</a:t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6334125" y="4024312"/>
            <a:ext cx="5286375" cy="914400"/>
          </a:xfrm>
          <a:prstGeom prst="roundRect">
            <a:avLst>
              <a:gd fmla="val 8333" name="adj"/>
            </a:avLst>
          </a:prstGeom>
          <a:solidFill>
            <a:srgbClr val="161B22"/>
          </a:solidFill>
          <a:ln cap="flat" cmpd="sng" w="9525">
            <a:solidFill>
              <a:srgbClr val="3036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6477000" y="4167187"/>
            <a:ext cx="50006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「[此為 ACME 公司 Q2 財報，第 3 頁，關於營收表現]...公司營收增長了 3%...」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6334125" y="51292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讓每個區塊「自帶說明書」，大幅提升檢索精準度。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RAG 演進：情境檢索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6315075"/>
            <a:ext cx="1104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571500" y="6429375"/>
            <a:ext cx="457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 u="none" cap="none" strike="noStrike">
                <a:solidFill>
                  <a:srgbClr val="8892B0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571500" y="2437507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E6EDF3"/>
                </a:solidFill>
                <a:latin typeface="Lato"/>
                <a:ea typeface="Lato"/>
                <a:cs typeface="Lato"/>
                <a:sym typeface="Lato"/>
              </a:rPr>
              <a:t>只靠「語意」搜尋 (Semantic) 是不夠的。</a:t>
            </a:r>
            <a:endParaRPr/>
          </a:p>
        </p:txBody>
      </p:sp>
      <p:graphicFrame>
        <p:nvGraphicFramePr>
          <p:cNvPr id="233" name="Google Shape;233;p21"/>
          <p:cNvGraphicFramePr/>
          <p:nvPr/>
        </p:nvGraphicFramePr>
        <p:xfrm>
          <a:off x="571500" y="29631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{707BD1DF-B9BB-41D9-8403-D92414A346B5}</a:tableStyleId>
              </a:tblPr>
              <a:tblGrid>
                <a:gridCol w="1997275"/>
                <a:gridCol w="2926550"/>
                <a:gridCol w="2877000"/>
                <a:gridCol w="3248175"/>
              </a:tblGrid>
              <a:tr h="85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搜尋類型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運作方式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優點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8BDF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缺點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1B22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關鍵字 (Keyword)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精確詞語匹配 (如 BM25)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速度快、對特定術語精準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找不到同義詞、無法理解上下文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語意 (Semantic)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理解「意義」 (Vector Search)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能找相關內容、理解模糊查詢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E6ED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可能抓不到特定術語、計算成本高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1"/>
          <p:cNvSpPr/>
          <p:nvPr/>
        </p:nvSpPr>
        <p:spPr>
          <a:xfrm>
            <a:off x="571500" y="3606105"/>
            <a:ext cx="199727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2568773" y="3606105"/>
            <a:ext cx="2926556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5495329" y="3606105"/>
            <a:ext cx="2876996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8372326" y="3606105"/>
            <a:ext cx="324817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571500" y="4568130"/>
            <a:ext cx="199727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2568773" y="4568130"/>
            <a:ext cx="2926556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495329" y="4568130"/>
            <a:ext cx="2876996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8372326" y="4568130"/>
            <a:ext cx="3248173" cy="9525"/>
          </a:xfrm>
          <a:prstGeom prst="rect">
            <a:avLst/>
          </a:prstGeom>
          <a:solidFill>
            <a:srgbClr val="3036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搜尋 101：關鍵字 vs 語意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